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52" autoAdjust="0"/>
  </p:normalViewPr>
  <p:slideViewPr>
    <p:cSldViewPr snapToGrid="0" showGuides="1">
      <p:cViewPr varScale="1">
        <p:scale>
          <a:sx n="84" d="100"/>
          <a:sy n="84" d="100"/>
        </p:scale>
        <p:origin x="538" y="8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4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4012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2" descr="Image result for basketball clipar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8" y="6280149"/>
            <a:ext cx="523084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SBS Logo with text &quot;ISBS 2020 online activities 21-25 July&quot;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3" t="7222" r="48031" b="5323"/>
          <a:stretch/>
        </p:blipFill>
        <p:spPr bwMode="auto">
          <a:xfrm>
            <a:off x="11434440" y="6125134"/>
            <a:ext cx="681359" cy="6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5" r:id="rId6"/>
    <p:sldLayoutId id="2147483678" r:id="rId7"/>
    <p:sldLayoutId id="2147483679" r:id="rId8"/>
    <p:sldLayoutId id="2147483684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rPr/>
              <a:t>THE CONTRIBUTION OF BODY CENTER OF MASS VELOCITY TO BASKETBALL BALL RELEASE VELOCITY ACROSS SHOT DISTANCES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rPr/>
              <a:t>Casey Wiens</a:t>
            </a:r>
            <a:r>
              <a:rPr baseline="30000"/>
              <a:t>1</a:t>
            </a:r>
            <a:r>
              <a:rPr/>
              <a:t> and Jill L. McNitt-Gray</a:t>
            </a:r>
            <a:r>
              <a:rPr baseline="30000"/>
              <a:t>1,2</a:t>
            </a:r>
            <a:r>
              <a:t/>
            </a:r>
            <a:br/>
            <a:r>
              <a:rPr/>
              <a:t>Departments of Biological Sciences</a:t>
            </a:r>
            <a:r>
              <a:rPr baseline="30000"/>
              <a:t>1</a:t>
            </a:r>
            <a:r>
              <a:rPr/>
              <a:t> and Biomedical Engineering</a:t>
            </a:r>
            <a:r>
              <a:rPr baseline="30000"/>
              <a:t>2</a:t>
            </a:r>
            <a:r>
              <a:t/>
            </a:r>
            <a:br/>
            <a:r>
              <a:rPr/>
              <a:t>University of Southern California</a:t>
            </a:r>
            <a:r>
              <a:t/>
            </a:r>
            <a:br/>
            <a:r>
              <a:rPr/>
              <a:t>Los Angeles, United States of America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6/19/2020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Release Relative to the CM Apex Trajectory</a:t>
            </a:r>
          </a:p>
        </p:txBody>
      </p:sp>
      <p:pic>
        <p:nvPicPr>
          <p:cNvPr id="3" name="Picture 1" descr="images/diffcmco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892300"/>
            <a:ext cx="5181600" cy="419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time2apex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Using Time of Release Relative to End of Impulse Generation Is Less Clear</a:t>
            </a:r>
          </a:p>
        </p:txBody>
      </p:sp>
      <p:pic>
        <p:nvPicPr>
          <p:cNvPr id="3" name="Picture 1" descr="images/samecmcontdifftime_banner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603500"/>
            <a:ext cx="5181600" cy="278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The greater the CM velocity at release, the greater % contribution of the CM velocity to ball velocity at </a:t>
            </a:r>
            <a:r>
              <a:rPr lang="en-US" dirty="0" smtClean="0"/>
              <a:t>release</a:t>
            </a:r>
            <a:endParaRPr dirty="0" smtClean="0"/>
          </a:p>
          <a:p>
            <a:pPr lvl="2"/>
            <a:r>
              <a:rPr dirty="0" smtClean="0"/>
              <a:t>Arm </a:t>
            </a:r>
            <a:r>
              <a:rPr dirty="0"/>
              <a:t>contribution decreased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As CM vertical velocity contribution to ball vertical velocity increased:</a:t>
            </a:r>
          </a:p>
          <a:p>
            <a:pPr lvl="2"/>
            <a:r>
              <a:rPr dirty="0"/>
              <a:t>Ball was released earlier relative to apex of body CM trajectory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To increase CM velocity </a:t>
            </a:r>
            <a:r>
              <a:rPr i="1" dirty="0"/>
              <a:t>available</a:t>
            </a:r>
            <a:r>
              <a:rPr dirty="0"/>
              <a:t> at release:</a:t>
            </a:r>
          </a:p>
          <a:p>
            <a:pPr lvl="2"/>
            <a:r>
              <a:rPr dirty="0"/>
              <a:t>Increase impulse generated during </a:t>
            </a:r>
            <a:r>
              <a:rPr lang="en-US" dirty="0" smtClean="0"/>
              <a:t>shot preparation phase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Future directions</a:t>
            </a:r>
          </a:p>
          <a:p>
            <a:pPr lvl="2"/>
            <a:r>
              <a:rPr dirty="0"/>
              <a:t>Increase sample size</a:t>
            </a:r>
          </a:p>
          <a:p>
            <a:pPr lvl="2"/>
            <a:r>
              <a:rPr dirty="0"/>
              <a:t>Increase range of shooting skill level</a:t>
            </a:r>
          </a:p>
          <a:p>
            <a:pPr lvl="2"/>
            <a:r>
              <a:rPr dirty="0"/>
              <a:t>Within-participant analysis</a:t>
            </a:r>
          </a:p>
          <a:p>
            <a:pPr lvl="2"/>
            <a:r>
              <a:rPr dirty="0"/>
              <a:t>CM trajectory contributions to shooting accuracy</a:t>
            </a:r>
          </a:p>
          <a:p>
            <a:pPr lvl="2"/>
            <a:r>
              <a:rPr dirty="0"/>
              <a:t>Effects of shooting while defended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Acknowledgements</a:t>
            </a:r>
          </a:p>
        </p:txBody>
      </p:sp>
      <p:pic>
        <p:nvPicPr>
          <p:cNvPr id="3" name="Picture 1" descr="images/acknowledgemen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62300" y="1816100"/>
            <a:ext cx="5854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Mechanical Objectives of a Basketball 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/>
              <a:t>Determinants of Success</a:t>
            </a:r>
          </a:p>
          <a:p>
            <a:pPr lvl="2"/>
            <a:r>
              <a:rPr/>
              <a:t>More than one trajectory can result in success from same ball position</a:t>
            </a:r>
          </a:p>
          <a:p>
            <a:pPr lvl="1"/>
            <a:r>
              <a:rPr/>
              <a:t>Ball velocity at release is determined by (Hay, 1978):</a:t>
            </a:r>
          </a:p>
          <a:p>
            <a:pPr lvl="2"/>
            <a:r>
              <a:rPr/>
              <a:t>Body center of mass velocity</a:t>
            </a:r>
          </a:p>
          <a:p>
            <a:pPr lvl="2"/>
            <a:r>
              <a:rPr/>
              <a:t>Velocity of ball relative to the body center of mass</a:t>
            </a:r>
          </a:p>
          <a:p>
            <a:pPr lvl="3"/>
            <a:r>
              <a:rPr/>
              <a:t>Contributed to the arms</a:t>
            </a:r>
          </a:p>
          <a:p>
            <a:pPr lvl="1"/>
            <a:r>
              <a:rPr/>
              <a:t>Center of mass vertical velocity at release increases with increase in shot distance</a:t>
            </a:r>
          </a:p>
          <a:p>
            <a:pPr lvl="2"/>
            <a:r>
              <a:rPr/>
              <a:t>Miller and Bartlett, 1993</a:t>
            </a:r>
          </a:p>
          <a:p>
            <a:pPr lvl="2"/>
            <a:r>
              <a:rPr/>
              <a:t>Okazaki and Rodacki, 2012</a:t>
            </a:r>
          </a:p>
        </p:txBody>
      </p:sp>
      <p:pic>
        <p:nvPicPr>
          <p:cNvPr id="4" name="Picture 1" descr="images/mechanicalobjectiv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27300"/>
            <a:ext cx="5181600" cy="292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Does the Increase in Center of Mass Velocity at Release Reduce the Arm’s Contribution to Ball Velocity?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365125"/>
            <a:ext cx="11643360" cy="132556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sz="3200" dirty="0"/>
              <a:t>Contributions of CM Velocity to Ball Velocity at Release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sz="3200" dirty="0" smtClean="0"/>
              <a:t>Across </a:t>
            </a:r>
            <a:r>
              <a:rPr sz="3200" dirty="0"/>
              <a:t>Shot Distances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" y="1981412"/>
            <a:ext cx="5181600" cy="4351338"/>
          </a:xfrm>
        </p:spPr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Hypothesis</a:t>
            </a:r>
          </a:p>
          <a:p>
            <a:pPr marL="0" lvl="0" indent="0">
              <a:buNone/>
            </a:pPr>
            <a:r>
              <a:rPr sz="2400" dirty="0"/>
              <a:t>The greater the CM </a:t>
            </a:r>
            <a:r>
              <a:rPr sz="2400" dirty="0" smtClean="0"/>
              <a:t>velocity</a:t>
            </a:r>
            <a:r>
              <a:rPr lang="en-US" sz="2400" dirty="0"/>
              <a:t> </a:t>
            </a:r>
            <a:r>
              <a:rPr sz="2400" dirty="0" smtClean="0"/>
              <a:t>at </a:t>
            </a:r>
            <a:r>
              <a:rPr sz="2400" dirty="0"/>
              <a:t>release, the greater % contribution </a:t>
            </a:r>
            <a:r>
              <a:rPr lang="en-US" sz="2400" dirty="0" smtClean="0"/>
              <a:t>of the </a:t>
            </a:r>
            <a:r>
              <a:rPr sz="2400" dirty="0" smtClean="0"/>
              <a:t>CM </a:t>
            </a:r>
            <a:r>
              <a:rPr sz="2400" dirty="0"/>
              <a:t>velocity to ball velocity at release</a:t>
            </a:r>
          </a:p>
        </p:txBody>
      </p:sp>
      <p:pic>
        <p:nvPicPr>
          <p:cNvPr id="4" name="Picture 1" descr="images/hypothesis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55295" y="1889760"/>
            <a:ext cx="6836705" cy="38540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In the Gym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b="1" dirty="0"/>
              <a:t>Participants</a:t>
            </a:r>
          </a:p>
          <a:p>
            <a:pPr lvl="1"/>
            <a:r>
              <a:rPr dirty="0"/>
              <a:t>7 recreational players</a:t>
            </a:r>
          </a:p>
          <a:p>
            <a:pPr lvl="2"/>
            <a:r>
              <a:rPr dirty="0"/>
              <a:t>4 female</a:t>
            </a:r>
          </a:p>
          <a:p>
            <a:pPr lvl="2"/>
            <a:r>
              <a:rPr dirty="0"/>
              <a:t>College aged</a:t>
            </a:r>
          </a:p>
          <a:p>
            <a:pPr marL="0" lvl="0" indent="0">
              <a:buNone/>
            </a:pPr>
            <a:r>
              <a:rPr b="1" dirty="0"/>
              <a:t>Basketball Shot at Game Pace</a:t>
            </a:r>
          </a:p>
          <a:p>
            <a:pPr lvl="1"/>
            <a:r>
              <a:rPr dirty="0"/>
              <a:t>10 attempts from each distance</a:t>
            </a:r>
          </a:p>
          <a:p>
            <a:pPr lvl="2"/>
            <a:r>
              <a:rPr dirty="0"/>
              <a:t>~ Static position on plates</a:t>
            </a:r>
          </a:p>
          <a:p>
            <a:pPr lvl="2"/>
            <a:r>
              <a:rPr dirty="0"/>
              <a:t>Received pass from person under hoop</a:t>
            </a:r>
          </a:p>
          <a:p>
            <a:pPr marL="0" lvl="0" indent="0">
              <a:buNone/>
            </a:pPr>
            <a:r>
              <a:rPr b="1" dirty="0"/>
              <a:t>Motion Capture</a:t>
            </a:r>
          </a:p>
          <a:p>
            <a:pPr lvl="1"/>
            <a:r>
              <a:rPr dirty="0"/>
              <a:t>Ball motion</a:t>
            </a:r>
          </a:p>
          <a:p>
            <a:pPr lvl="2"/>
            <a:r>
              <a:rPr dirty="0"/>
              <a:t>Panasonic, 120Hz</a:t>
            </a:r>
          </a:p>
          <a:p>
            <a:pPr marL="0" lvl="0" indent="0">
              <a:buNone/>
            </a:pPr>
            <a:r>
              <a:rPr b="1" dirty="0"/>
              <a:t>Force-Time Characteristics</a:t>
            </a:r>
          </a:p>
          <a:p>
            <a:pPr lvl="1"/>
            <a:r>
              <a:rPr dirty="0"/>
              <a:t>Net Impulse = Change in Momentum</a:t>
            </a:r>
          </a:p>
          <a:p>
            <a:pPr lvl="2"/>
            <a:r>
              <a:rPr dirty="0"/>
              <a:t>CM Velocity at Release</a:t>
            </a:r>
          </a:p>
          <a:p>
            <a:pPr lvl="2"/>
            <a:r>
              <a:rPr dirty="0" err="1"/>
              <a:t>Kistler</a:t>
            </a:r>
            <a:r>
              <a:rPr dirty="0"/>
              <a:t>, 1200Hz</a:t>
            </a:r>
          </a:p>
        </p:txBody>
      </p:sp>
      <p:pic>
        <p:nvPicPr>
          <p:cNvPr id="4" name="Picture 1" descr="images/bballoverlay_withline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501900"/>
            <a:ext cx="5181600" cy="298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Ball Velocity at Release Determined by Flight Time and Ball Displacement</a:t>
            </a:r>
          </a:p>
        </p:txBody>
      </p:sp>
      <p:pic>
        <p:nvPicPr>
          <p:cNvPr id="3" name="Picture 1" descr="images/releasevelocitycalc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816100"/>
            <a:ext cx="722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Results: </a:t>
            </a:r>
            <a:r>
              <a:rPr i="1"/>
              <a:t>If You Have It, You Use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dirty="0"/>
              <a:t>With greater shot distance, a greater ball velocity at release is needed</a:t>
            </a:r>
            <a:r>
              <a:rPr dirty="0"/>
              <a:t/>
            </a:r>
            <a:br>
              <a:rPr dirty="0"/>
            </a:br>
            <a:endParaRPr dirty="0"/>
          </a:p>
          <a:p>
            <a:pPr lvl="1"/>
            <a:r>
              <a:rPr dirty="0"/>
              <a:t>Having a greater CM velocity at release increases its contribution to ball velocity at release</a:t>
            </a:r>
          </a:p>
          <a:p>
            <a:pPr lvl="2"/>
            <a:r>
              <a:rPr dirty="0"/>
              <a:t>This reduces the contribution required from the arms</a:t>
            </a:r>
          </a:p>
          <a:p>
            <a:pPr lvl="2"/>
            <a:r>
              <a:rPr dirty="0"/>
              <a:t>This was consistent </a:t>
            </a:r>
            <a:r>
              <a:rPr lang="en-US" dirty="0" smtClean="0"/>
              <a:t>acro</a:t>
            </a:r>
            <a:r>
              <a:rPr lang="en-US" dirty="0" smtClean="0"/>
              <a:t>ss </a:t>
            </a:r>
            <a:endParaRPr dirty="0"/>
          </a:p>
        </p:txBody>
      </p:sp>
      <p:pic>
        <p:nvPicPr>
          <p:cNvPr id="4" name="Picture 1" descr="ISBS_2020_presentation_files/figure-pptx/perve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rPr/>
              <a:t>How Can You Achieve a Greater CM Velocity at Release?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/>
              <a:t>Greater Net Impulse during Shot Prep Affords Greater Potential for CM Velocity at Release</a:t>
            </a:r>
          </a:p>
        </p:txBody>
      </p:sp>
      <p:pic>
        <p:nvPicPr>
          <p:cNvPr id="3" name="Picture 1" descr="ISBS_2020_presentation_files/figure-pptx/unnamed-chunk-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SBS_2020_presentation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2260600"/>
            <a:ext cx="51816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Segoe UI Light</vt:lpstr>
      <vt:lpstr>Office Theme</vt:lpstr>
      <vt:lpstr>THE CONTRIBUTION OF BODY CENTER OF MASS VELOCITY TO BASKETBALL BALL RELEASE VELOCITY ACROSS SHOT DISTANCES</vt:lpstr>
      <vt:lpstr>Mechanical Objectives of a Basketball Shot</vt:lpstr>
      <vt:lpstr>Does the Increase in Center of Mass Velocity at Release Reduce the Arm’s Contribution to Ball Velocity?</vt:lpstr>
      <vt:lpstr>Contributions of CM Velocity to Ball Velocity at Release  Across Shot Distances</vt:lpstr>
      <vt:lpstr>In the Gym Data Collection</vt:lpstr>
      <vt:lpstr>Ball Velocity at Release Determined by Flight Time and Ball Displacement</vt:lpstr>
      <vt:lpstr>Results: If You Have It, You Use It</vt:lpstr>
      <vt:lpstr>How Can You Achieve a Greater CM Velocity at Release?</vt:lpstr>
      <vt:lpstr>Greater Net Impulse during Shot Prep Affords Greater Potential for CM Velocity at Release</vt:lpstr>
      <vt:lpstr>Ball Release Relative to the CM Apex Trajectory</vt:lpstr>
      <vt:lpstr>Using Time of Release Relative to End of Impulse Generation Is Less Clear</vt:lpstr>
      <vt:lpstr>Discussion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570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CONTRIBUTION OF BODY CENTER OF MASS VELOCITY TO BASKETBALL BALL RELEASE VELOCITY ACROSS SHOT DISTANCES</dc:title>
  <dc:creator/>
  <cp:keywords/>
  <cp:lastModifiedBy/>
  <cp:revision>1</cp:revision>
  <dcterms:created xsi:type="dcterms:W3CDTF">2020-07-01T00:54:53Z</dcterms:created>
  <dcterms:modified xsi:type="dcterms:W3CDTF">2020-07-01T01:33:50Z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6/19/2020</vt:lpwstr>
  </property>
  <property fmtid="{D5CDD505-2E9C-101B-9397-08002B2CF9AE}" pid="3" name="output">
    <vt:lpwstr/>
  </property>
</Properties>
</file>